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32"/>
  </p:notesMasterIdLst>
  <p:sldIdLst>
    <p:sldId id="286" r:id="rId2"/>
    <p:sldId id="256" r:id="rId3"/>
    <p:sldId id="257" r:id="rId4"/>
    <p:sldId id="258" r:id="rId5"/>
    <p:sldId id="259" r:id="rId6"/>
    <p:sldId id="260" r:id="rId7"/>
    <p:sldId id="267" r:id="rId8"/>
    <p:sldId id="269" r:id="rId9"/>
    <p:sldId id="270" r:id="rId10"/>
    <p:sldId id="271" r:id="rId11"/>
    <p:sldId id="272" r:id="rId12"/>
    <p:sldId id="268" r:id="rId13"/>
    <p:sldId id="288" r:id="rId14"/>
    <p:sldId id="289" r:id="rId15"/>
    <p:sldId id="290" r:id="rId16"/>
    <p:sldId id="291" r:id="rId17"/>
    <p:sldId id="292" r:id="rId18"/>
    <p:sldId id="293" r:id="rId19"/>
    <p:sldId id="295" r:id="rId20"/>
    <p:sldId id="296" r:id="rId21"/>
    <p:sldId id="297" r:id="rId22"/>
    <p:sldId id="294" r:id="rId23"/>
    <p:sldId id="298" r:id="rId24"/>
    <p:sldId id="299" r:id="rId25"/>
    <p:sldId id="300" r:id="rId26"/>
    <p:sldId id="261" r:id="rId27"/>
    <p:sldId id="262" r:id="rId28"/>
    <p:sldId id="263" r:id="rId29"/>
    <p:sldId id="264" r:id="rId30"/>
    <p:sldId id="265" r:id="rId31"/>
  </p:sldIdLst>
  <p:sldSz cx="14630400" cy="8229600"/>
  <p:notesSz cx="8229600" cy="14630400"/>
  <p:embeddedFontLst>
    <p:embeddedFont>
      <p:font typeface="Century Gothic" panose="020B0502020202020204" pitchFamily="34" charset="0"/>
      <p:regular r:id="rId33"/>
      <p:bold r:id="rId34"/>
      <p:italic r:id="rId35"/>
      <p:boldItalic r:id="rId36"/>
    </p:embeddedFont>
    <p:embeddedFont>
      <p:font typeface="Epilogue" panose="020B0604020202020204" charset="0"/>
      <p:regular r:id="rId37"/>
    </p:embeddedFont>
    <p:embeddedFont>
      <p:font typeface="Fraunces Medium" panose="020B0604020202020204" charset="0"/>
      <p:regular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41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1054" y="822960"/>
            <a:ext cx="9601200" cy="3566161"/>
          </a:xfrm>
        </p:spPr>
        <p:txBody>
          <a:bodyPr anchor="b">
            <a:normAutofit/>
          </a:bodyPr>
          <a:lstStyle>
            <a:lvl1pPr algn="l">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821054" y="4612641"/>
            <a:ext cx="7680960" cy="2336800"/>
          </a:xfrm>
        </p:spPr>
        <p:txBody>
          <a:bodyPr anchor="t">
            <a:normAutofit/>
          </a:bodyPr>
          <a:lstStyle>
            <a:lvl1pPr marL="0" indent="0" algn="l">
              <a:buNone/>
              <a:defRPr sz="2520">
                <a:solidFill>
                  <a:schemeClr val="bg2">
                    <a:lumMod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9873614" y="10160"/>
            <a:ext cx="4572000" cy="457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7329805" y="109855"/>
            <a:ext cx="7296786" cy="729678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682990" y="274320"/>
            <a:ext cx="5943600" cy="59436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8803005" y="38734"/>
            <a:ext cx="5823587" cy="5823587"/>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414512" y="731522"/>
            <a:ext cx="5212079" cy="521207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1997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822960" y="640080"/>
            <a:ext cx="12982574" cy="374904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16" name="Text Placeholder 9"/>
          <p:cNvSpPr>
            <a:spLocks noGrp="1"/>
          </p:cNvSpPr>
          <p:nvPr>
            <p:ph type="body" sz="quarter" idx="14"/>
          </p:nvPr>
        </p:nvSpPr>
        <p:spPr>
          <a:xfrm>
            <a:off x="1097282" y="4612640"/>
            <a:ext cx="9965052" cy="548640"/>
          </a:xfrm>
        </p:spPr>
        <p:txBody>
          <a:bodyPr anchor="t">
            <a:normAutofit/>
          </a:bodyPr>
          <a:lstStyle>
            <a:lvl1pPr marL="0" indent="0">
              <a:buFontTx/>
              <a:buNone/>
              <a:defRPr sz="192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58038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4" y="4937760"/>
            <a:ext cx="10243186" cy="2255520"/>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56092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822960"/>
            <a:ext cx="10972801"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35454" y="4114800"/>
            <a:ext cx="10241280"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1056" y="5161281"/>
            <a:ext cx="10241280" cy="2021838"/>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21499876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21054" y="4114800"/>
            <a:ext cx="10241280" cy="203688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3" y="6159577"/>
            <a:ext cx="10243188" cy="1032480"/>
          </a:xfrm>
        </p:spPr>
        <p:txBody>
          <a:bodyPr anchor="t">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254981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6" y="822960"/>
            <a:ext cx="10972800"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1055" y="4714241"/>
            <a:ext cx="10241281" cy="1259839"/>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974080"/>
            <a:ext cx="10241281" cy="1219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2" name="TextBox 11"/>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31431734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1054" y="4714241"/>
            <a:ext cx="10241280" cy="1005840"/>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720079"/>
            <a:ext cx="10241281" cy="1473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70868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74504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2254" y="822960"/>
            <a:ext cx="246888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822960"/>
            <a:ext cx="9387840" cy="63703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979848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293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035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16652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57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77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871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11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162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57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116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252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1054" y="2407920"/>
            <a:ext cx="10241281" cy="2737920"/>
          </a:xfrm>
        </p:spPr>
        <p:txBody>
          <a:bodyPr anchor="b">
            <a:normAutofit/>
          </a:bodyPr>
          <a:lstStyle>
            <a:lvl1pPr algn="l">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821056" y="5394960"/>
            <a:ext cx="10241280" cy="179832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3146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1054" y="822961"/>
            <a:ext cx="5925186" cy="43383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9760" y="822961"/>
            <a:ext cx="5921375" cy="433831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03996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6497" y="822960"/>
            <a:ext cx="5579744"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1054" y="1524635"/>
            <a:ext cx="592518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94879" y="822960"/>
            <a:ext cx="5598161"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67854" y="1514474"/>
            <a:ext cx="591502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886408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57792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34417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014" y="822960"/>
            <a:ext cx="4389120"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821055" y="822960"/>
            <a:ext cx="7132321" cy="63703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014" y="2651760"/>
            <a:ext cx="4389120" cy="250952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7664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7374" y="1737360"/>
            <a:ext cx="7223760" cy="137160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86814" y="1097280"/>
            <a:ext cx="3937169" cy="5486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5667374" y="3332480"/>
            <a:ext cx="7225666" cy="245872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74614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48363" y="3556000"/>
            <a:ext cx="3578230" cy="385064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21054" y="5384799"/>
            <a:ext cx="10241280" cy="180848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1054" y="822961"/>
            <a:ext cx="10241280" cy="433832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885294" y="7406641"/>
            <a:ext cx="1920240" cy="438150"/>
          </a:xfrm>
          <a:prstGeom prst="rect">
            <a:avLst/>
          </a:prstGeom>
        </p:spPr>
        <p:txBody>
          <a:bodyPr vert="horz" lIns="91440" tIns="45720" rIns="91440" bIns="45720" rtlCol="0" anchor="t"/>
          <a:lstStyle>
            <a:lvl1pPr algn="r">
              <a:defRPr sz="1200" b="0" i="0">
                <a:solidFill>
                  <a:schemeClr val="bg2">
                    <a:lumMod val="50000"/>
                  </a:schemeClr>
                </a:solidFill>
                <a:effectLst/>
                <a:latin typeface="+mn-lt"/>
              </a:defRPr>
            </a:lvl1pPr>
          </a:lstStyle>
          <a:p>
            <a:fld id="{B61BEF0D-F0BB-DE4B-95CE-6DB70DBA9567}" type="datetimeFigureOut">
              <a:rPr lang="en-US" dirty="0"/>
              <a:pPr/>
              <a:t>10/22/2024</a:t>
            </a:fld>
            <a:endParaRPr lang="en-US" dirty="0"/>
          </a:p>
        </p:txBody>
      </p:sp>
      <p:sp>
        <p:nvSpPr>
          <p:cNvPr id="5" name="Footer Placeholder 4"/>
          <p:cNvSpPr>
            <a:spLocks noGrp="1"/>
          </p:cNvSpPr>
          <p:nvPr>
            <p:ph type="ftr" sz="quarter" idx="3"/>
          </p:nvPr>
        </p:nvSpPr>
        <p:spPr>
          <a:xfrm>
            <a:off x="821054" y="7406641"/>
            <a:ext cx="9052560" cy="438150"/>
          </a:xfrm>
          <a:prstGeom prst="rect">
            <a:avLst/>
          </a:prstGeom>
        </p:spPr>
        <p:txBody>
          <a:bodyPr vert="horz" lIns="91440" tIns="45720" rIns="91440" bIns="45720" rtlCol="0" anchor="t"/>
          <a:lstStyle>
            <a:lvl1pPr algn="l">
              <a:defRPr sz="12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2435841" y="6694171"/>
            <a:ext cx="1370694" cy="803910"/>
          </a:xfrm>
          <a:prstGeom prst="rect">
            <a:avLst/>
          </a:prstGeom>
        </p:spPr>
        <p:txBody>
          <a:bodyPr vert="horz" lIns="91440" tIns="45720" rIns="91440" bIns="45720" rtlCol="0" anchor="b"/>
          <a:lstStyle>
            <a:lvl1pPr algn="r">
              <a:defRPr sz="384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89480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 id="2147483685" r:id="rId24"/>
    <p:sldLayoutId id="2147483686" r:id="rId25"/>
    <p:sldLayoutId id="2147483687" r:id="rId26"/>
    <p:sldLayoutId id="2147483688" r:id="rId27"/>
  </p:sldLayoutIdLst>
  <p:hf sldNum="0" hdr="0" ftr="0" dt="0"/>
  <p:txStyles>
    <p:titleStyle>
      <a:lvl1pPr algn="l" defTabSz="548640" rtl="1" eaLnBrk="1" latinLnBrk="0" hangingPunct="1">
        <a:spcBef>
          <a:spcPct val="0"/>
        </a:spcBef>
        <a:buNone/>
        <a:defRPr sz="432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1pPr>
      <a:lvl2pPr marL="89154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2160" kern="1200" cap="none">
          <a:solidFill>
            <a:schemeClr val="bg2">
              <a:lumMod val="75000"/>
            </a:schemeClr>
          </a:solidFill>
          <a:effectLst/>
          <a:latin typeface="+mn-lt"/>
          <a:ea typeface="+mn-ea"/>
          <a:cs typeface="+mn-cs"/>
        </a:defRPr>
      </a:lvl2pPr>
      <a:lvl3pPr marL="1440180" indent="-342900" algn="r" defTabSz="548640" rtl="1" eaLnBrk="1" latinLnBrk="0" hangingPunct="1">
        <a:spcBef>
          <a:spcPct val="20000"/>
        </a:spcBef>
        <a:spcAft>
          <a:spcPts val="720"/>
        </a:spcAft>
        <a:buClr>
          <a:schemeClr val="tx1"/>
        </a:buClr>
        <a:buSzPct val="80000"/>
        <a:buFont typeface="Wingdings 3" panose="05040102010807070707" pitchFamily="18" charset="2"/>
        <a:buChar char=""/>
        <a:defRPr sz="1920" kern="1200" cap="none">
          <a:solidFill>
            <a:schemeClr val="bg2">
              <a:lumMod val="75000"/>
            </a:schemeClr>
          </a:solidFill>
          <a:effectLst/>
          <a:latin typeface="+mn-lt"/>
          <a:ea typeface="+mn-ea"/>
          <a:cs typeface="+mn-cs"/>
        </a:defRPr>
      </a:lvl3pPr>
      <a:lvl4pPr marL="1851660" indent="-20574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4pPr>
      <a:lvl5pPr marL="2400300" indent="-20574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5pPr>
      <a:lvl6pPr marL="301752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6pPr>
      <a:lvl7pPr marL="356616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7pPr>
      <a:lvl8pPr marL="411480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8pPr>
      <a:lvl9pPr marL="4663440" indent="-274320" algn="r" defTabSz="548640" rtl="1"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9pPr>
    </p:bodyStyle>
    <p:otherStyle>
      <a:defPPr>
        <a:defRPr lang="en-US"/>
      </a:defPPr>
      <a:lvl1pPr marL="0" algn="r" defTabSz="548640" rtl="1" eaLnBrk="1" latinLnBrk="0" hangingPunct="1">
        <a:defRPr sz="2160" kern="1200">
          <a:solidFill>
            <a:schemeClr val="tx1"/>
          </a:solidFill>
          <a:latin typeface="+mn-lt"/>
          <a:ea typeface="+mn-ea"/>
          <a:cs typeface="+mn-cs"/>
        </a:defRPr>
      </a:lvl1pPr>
      <a:lvl2pPr marL="548640" algn="r" defTabSz="548640" rtl="1" eaLnBrk="1" latinLnBrk="0" hangingPunct="1">
        <a:defRPr sz="2160" kern="1200">
          <a:solidFill>
            <a:schemeClr val="tx1"/>
          </a:solidFill>
          <a:latin typeface="+mn-lt"/>
          <a:ea typeface="+mn-ea"/>
          <a:cs typeface="+mn-cs"/>
        </a:defRPr>
      </a:lvl2pPr>
      <a:lvl3pPr marL="1097280" algn="r" defTabSz="548640" rtl="1" eaLnBrk="1" latinLnBrk="0" hangingPunct="1">
        <a:defRPr sz="2160" kern="1200">
          <a:solidFill>
            <a:schemeClr val="tx1"/>
          </a:solidFill>
          <a:latin typeface="+mn-lt"/>
          <a:ea typeface="+mn-ea"/>
          <a:cs typeface="+mn-cs"/>
        </a:defRPr>
      </a:lvl3pPr>
      <a:lvl4pPr marL="1645920" algn="r" defTabSz="548640" rtl="1" eaLnBrk="1" latinLnBrk="0" hangingPunct="1">
        <a:defRPr sz="2160" kern="1200">
          <a:solidFill>
            <a:schemeClr val="tx1"/>
          </a:solidFill>
          <a:latin typeface="+mn-lt"/>
          <a:ea typeface="+mn-ea"/>
          <a:cs typeface="+mn-cs"/>
        </a:defRPr>
      </a:lvl4pPr>
      <a:lvl5pPr marL="2194560" algn="r" defTabSz="548640" rtl="1" eaLnBrk="1" latinLnBrk="0" hangingPunct="1">
        <a:defRPr sz="2160" kern="1200">
          <a:solidFill>
            <a:schemeClr val="tx1"/>
          </a:solidFill>
          <a:latin typeface="+mn-lt"/>
          <a:ea typeface="+mn-ea"/>
          <a:cs typeface="+mn-cs"/>
        </a:defRPr>
      </a:lvl5pPr>
      <a:lvl6pPr marL="2743200" algn="r" defTabSz="548640" rtl="1" eaLnBrk="1" latinLnBrk="0" hangingPunct="1">
        <a:defRPr sz="2160" kern="1200">
          <a:solidFill>
            <a:schemeClr val="tx1"/>
          </a:solidFill>
          <a:latin typeface="+mn-lt"/>
          <a:ea typeface="+mn-ea"/>
          <a:cs typeface="+mn-cs"/>
        </a:defRPr>
      </a:lvl6pPr>
      <a:lvl7pPr marL="3291840" algn="r" defTabSz="548640" rtl="1" eaLnBrk="1" latinLnBrk="0" hangingPunct="1">
        <a:defRPr sz="2160" kern="1200">
          <a:solidFill>
            <a:schemeClr val="tx1"/>
          </a:solidFill>
          <a:latin typeface="+mn-lt"/>
          <a:ea typeface="+mn-ea"/>
          <a:cs typeface="+mn-cs"/>
        </a:defRPr>
      </a:lvl7pPr>
      <a:lvl8pPr marL="3840480" algn="r" defTabSz="548640" rtl="1" eaLnBrk="1" latinLnBrk="0" hangingPunct="1">
        <a:defRPr sz="2160" kern="1200">
          <a:solidFill>
            <a:schemeClr val="tx1"/>
          </a:solidFill>
          <a:latin typeface="+mn-lt"/>
          <a:ea typeface="+mn-ea"/>
          <a:cs typeface="+mn-cs"/>
        </a:defRPr>
      </a:lvl8pPr>
      <a:lvl9pPr marL="4389120" algn="r" defTabSz="54864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s://www.peakpx.com/19235/water-droplet/1440x900-wallpap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www.peakpx.com/19235/water-droplet/1440x900-wallpap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C8B33F-6803-E119-6097-0EAA3F3A205D}"/>
              </a:ext>
            </a:extLst>
          </p:cNvPr>
          <p:cNvSpPr txBox="1"/>
          <p:nvPr/>
        </p:nvSpPr>
        <p:spPr>
          <a:xfrm>
            <a:off x="320040" y="354330"/>
            <a:ext cx="10389870" cy="1661993"/>
          </a:xfrm>
          <a:prstGeom prst="rect">
            <a:avLst/>
          </a:prstGeom>
          <a:noFill/>
        </p:spPr>
        <p:txBody>
          <a:bodyPr wrap="square" rtlCol="1">
            <a:spAutoFit/>
          </a:bodyPr>
          <a:lstStyle/>
          <a:p>
            <a:r>
              <a:rPr lang="en-US" dirty="0"/>
              <a:t>Name / mahmoud yasser Osman Mohamed</a:t>
            </a:r>
          </a:p>
          <a:p>
            <a:r>
              <a:rPr lang="en-US" dirty="0"/>
              <a:t>Data / </a:t>
            </a:r>
            <a:r>
              <a:rPr lang="en-US" dirty="0" err="1"/>
              <a:t>hr</a:t>
            </a:r>
            <a:endParaRPr lang="en-US" dirty="0"/>
          </a:p>
          <a:p>
            <a:r>
              <a:rPr lang="en-US" sz="6600" b="1" i="1" u="sng" dirty="0">
                <a:solidFill>
                  <a:srgbClr val="FF0000"/>
                </a:solidFill>
              </a:rPr>
              <a:t>My work</a:t>
            </a:r>
            <a:endParaRPr lang="ar-SA" sz="6600" b="1" i="1" u="sng" dirty="0">
              <a:solidFill>
                <a:srgbClr val="FF0000"/>
              </a:solidFill>
            </a:endParaRPr>
          </a:p>
        </p:txBody>
      </p:sp>
      <p:sp>
        <p:nvSpPr>
          <p:cNvPr id="3" name="TextBox 2">
            <a:extLst>
              <a:ext uri="{FF2B5EF4-FFF2-40B4-BE49-F238E27FC236}">
                <a16:creationId xmlns:a16="http://schemas.microsoft.com/office/drawing/2014/main" id="{FF2D6AEE-B8DC-F5F6-CA70-555661598E20}"/>
              </a:ext>
            </a:extLst>
          </p:cNvPr>
          <p:cNvSpPr txBox="1"/>
          <p:nvPr/>
        </p:nvSpPr>
        <p:spPr>
          <a:xfrm>
            <a:off x="137160" y="2308860"/>
            <a:ext cx="10721340" cy="2862322"/>
          </a:xfrm>
          <a:prstGeom prst="rect">
            <a:avLst/>
          </a:prstGeom>
          <a:noFill/>
        </p:spPr>
        <p:txBody>
          <a:bodyPr wrap="square" rtlCol="1">
            <a:spAutoFit/>
          </a:bodyPr>
          <a:lstStyle/>
          <a:p>
            <a:r>
              <a:rPr lang="en-US" sz="3600" dirty="0">
                <a:solidFill>
                  <a:srgbClr val="002060"/>
                </a:solidFill>
              </a:rPr>
              <a:t>1-Do cleaning data by </a:t>
            </a:r>
            <a:r>
              <a:rPr lang="en-US" sz="3600" dirty="0" err="1">
                <a:solidFill>
                  <a:srgbClr val="002060"/>
                </a:solidFill>
              </a:rPr>
              <a:t>sql</a:t>
            </a:r>
            <a:endParaRPr lang="en-US" sz="3600" dirty="0">
              <a:solidFill>
                <a:srgbClr val="002060"/>
              </a:solidFill>
            </a:endParaRPr>
          </a:p>
          <a:p>
            <a:r>
              <a:rPr lang="en-US" sz="3600">
                <a:solidFill>
                  <a:srgbClr val="002060"/>
                </a:solidFill>
              </a:rPr>
              <a:t>2-Do </a:t>
            </a:r>
            <a:r>
              <a:rPr lang="en-US" sz="3600" dirty="0">
                <a:solidFill>
                  <a:srgbClr val="002060"/>
                </a:solidFill>
              </a:rPr>
              <a:t>visualize data </a:t>
            </a:r>
            <a:r>
              <a:rPr lang="en-US" sz="3600">
                <a:solidFill>
                  <a:srgbClr val="002060"/>
                </a:solidFill>
              </a:rPr>
              <a:t>by python</a:t>
            </a:r>
            <a:endParaRPr lang="en-US" sz="3600" dirty="0">
              <a:solidFill>
                <a:srgbClr val="002060"/>
              </a:solidFill>
            </a:endParaRPr>
          </a:p>
          <a:p>
            <a:r>
              <a:rPr lang="en-US" sz="3600" dirty="0">
                <a:solidFill>
                  <a:srgbClr val="002060"/>
                </a:solidFill>
              </a:rPr>
              <a:t>3-make questions related charts</a:t>
            </a:r>
          </a:p>
          <a:p>
            <a:r>
              <a:rPr lang="en-US" sz="3600" dirty="0">
                <a:solidFill>
                  <a:srgbClr val="002060"/>
                </a:solidFill>
              </a:rPr>
              <a:t>4- do documentation</a:t>
            </a:r>
          </a:p>
          <a:p>
            <a:r>
              <a:rPr lang="en-US" sz="3600" dirty="0">
                <a:solidFill>
                  <a:srgbClr val="002060"/>
                </a:solidFill>
              </a:rPr>
              <a:t>5-do presentation</a:t>
            </a:r>
            <a:endParaRPr lang="ar-SA" sz="3600" dirty="0">
              <a:solidFill>
                <a:srgbClr val="002060"/>
              </a:solidFill>
            </a:endParaRPr>
          </a:p>
        </p:txBody>
      </p:sp>
    </p:spTree>
    <p:extLst>
      <p:ext uri="{BB962C8B-B14F-4D97-AF65-F5344CB8AC3E}">
        <p14:creationId xmlns:p14="http://schemas.microsoft.com/office/powerpoint/2010/main" val="2829227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10;&#10;Description automatically generated">
            <a:extLst>
              <a:ext uri="{FF2B5EF4-FFF2-40B4-BE49-F238E27FC236}">
                <a16:creationId xmlns:a16="http://schemas.microsoft.com/office/drawing/2014/main" id="{3564FCBC-930B-7729-E561-2CCCCD2C7B2A}"/>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73499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text on it&#10;&#10;Description automatically generated">
            <a:extLst>
              <a:ext uri="{FF2B5EF4-FFF2-40B4-BE49-F238E27FC236}">
                <a16:creationId xmlns:a16="http://schemas.microsoft.com/office/drawing/2014/main" id="{D650386C-67D5-2741-1475-66796F614A7E}"/>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60951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a white screen&#10;&#10;Description automatically generated">
            <a:extLst>
              <a:ext uri="{FF2B5EF4-FFF2-40B4-BE49-F238E27FC236}">
                <a16:creationId xmlns:a16="http://schemas.microsoft.com/office/drawing/2014/main" id="{ED0AC65F-3CD2-CAC3-21FB-046A6590B475}"/>
              </a:ext>
            </a:extLst>
          </p:cNvPr>
          <p:cNvPicPr>
            <a:picLocks noChangeAspect="1"/>
          </p:cNvPicPr>
          <p:nvPr/>
        </p:nvPicPr>
        <p:blipFill>
          <a:blip r:embed="rId2"/>
          <a:stretch>
            <a:fillRect/>
          </a:stretch>
        </p:blipFill>
        <p:spPr>
          <a:xfrm>
            <a:off x="692517" y="0"/>
            <a:ext cx="13245365" cy="8229600"/>
          </a:xfrm>
          <a:prstGeom prst="rect">
            <a:avLst/>
          </a:prstGeom>
        </p:spPr>
      </p:pic>
    </p:spTree>
    <p:extLst>
      <p:ext uri="{BB962C8B-B14F-4D97-AF65-F5344CB8AC3E}">
        <p14:creationId xmlns:p14="http://schemas.microsoft.com/office/powerpoint/2010/main" val="196126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CA4E511-8F05-AE86-E5AF-FFBB4D7C0637}"/>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32358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82FBA2-8D05-C609-B518-124E2F017EDD}"/>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65928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A195C88-F612-1286-48AD-42AFE027CB65}"/>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64572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5C7CB06-1695-D38C-98B3-23CBDA435604}"/>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38917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1877AC4-4024-ADEC-D0CB-5710E581BF73}"/>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967912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8B5F1AE-0792-85A6-9A7C-1395170F4292}"/>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582615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6E7BC32-0242-2DAC-4C61-2C4307703044}"/>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44571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49783" y="150000"/>
            <a:ext cx="5486400" cy="8229600"/>
          </a:xfrm>
          <a:prstGeom prst="rect">
            <a:avLst/>
          </a:prstGeom>
        </p:spPr>
      </p:pic>
      <p:sp>
        <p:nvSpPr>
          <p:cNvPr id="3" name="Text 0"/>
          <p:cNvSpPr/>
          <p:nvPr/>
        </p:nvSpPr>
        <p:spPr>
          <a:xfrm>
            <a:off x="1139478" y="247411"/>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Fraunces Medium" pitchFamily="34" charset="0"/>
                <a:ea typeface="Fraunces Medium" pitchFamily="34" charset="-122"/>
                <a:cs typeface="Fraunces Medium" pitchFamily="34" charset="-120"/>
              </a:rPr>
              <a:t>Data Analysis: Cleaning and Visualizing Data</a:t>
            </a:r>
            <a:endParaRPr lang="en-US" sz="6150" dirty="0"/>
          </a:p>
        </p:txBody>
      </p:sp>
      <p:sp>
        <p:nvSpPr>
          <p:cNvPr id="4" name="Text 1"/>
          <p:cNvSpPr/>
          <p:nvPr/>
        </p:nvSpPr>
        <p:spPr>
          <a:xfrm>
            <a:off x="1139477" y="353538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In today's data-driven business landscape, the ability to effectively clean, analyze, and visualize data is a critical skill for professionals across industries. This presentation will guide you through the key steps of the data analysis process, from mastering SQL techniques for data cleaning to leveraging powerful Python libraries for creating compelling data visualizations.</a:t>
            </a:r>
            <a:endParaRPr lang="en-US" sz="1750" dirty="0"/>
          </a:p>
        </p:txBody>
      </p:sp>
      <p:sp>
        <p:nvSpPr>
          <p:cNvPr id="5" name="Shape 2"/>
          <p:cNvSpPr/>
          <p:nvPr/>
        </p:nvSpPr>
        <p:spPr>
          <a:xfrm>
            <a:off x="1362588" y="6611029"/>
            <a:ext cx="362903" cy="362903"/>
          </a:xfrm>
          <a:prstGeom prst="roundRect">
            <a:avLst>
              <a:gd name="adj" fmla="val 25194296"/>
            </a:avLst>
          </a:prstGeom>
          <a:noFill/>
          <a:ln w="7620">
            <a:solidFill>
              <a:srgbClr val="FFFFFF"/>
            </a:solidFill>
            <a:prstDash val="solid"/>
          </a:ln>
        </p:spPr>
        <p:txBody>
          <a:bodyPr/>
          <a:lstStyle/>
          <a:p>
            <a:endParaRPr lang="ar-SA"/>
          </a:p>
        </p:txBody>
      </p:sp>
      <p:pic>
        <p:nvPicPr>
          <p:cNvPr id="6" name="Image 1" descr="preencoded.png"/>
          <p:cNvPicPr>
            <a:picLocks noChangeAspect="1"/>
          </p:cNvPicPr>
          <p:nvPr/>
        </p:nvPicPr>
        <p:blipFill>
          <a:blip r:embed="rId4"/>
          <a:stretch>
            <a:fillRect/>
          </a:stretch>
        </p:blipFill>
        <p:spPr>
          <a:xfrm>
            <a:off x="1377828" y="6596181"/>
            <a:ext cx="347663" cy="347663"/>
          </a:xfrm>
          <a:prstGeom prst="rect">
            <a:avLst/>
          </a:prstGeom>
        </p:spPr>
      </p:pic>
      <p:sp>
        <p:nvSpPr>
          <p:cNvPr id="7" name="Text 3"/>
          <p:cNvSpPr/>
          <p:nvPr/>
        </p:nvSpPr>
        <p:spPr>
          <a:xfrm>
            <a:off x="1894509" y="6623402"/>
            <a:ext cx="3600688" cy="396835"/>
          </a:xfrm>
          <a:prstGeom prst="rect">
            <a:avLst/>
          </a:prstGeom>
          <a:noFill/>
          <a:ln/>
        </p:spPr>
        <p:txBody>
          <a:bodyPr wrap="none" lIns="0" tIns="0" rIns="0" bIns="0" rtlCol="0" anchor="t"/>
          <a:lstStyle/>
          <a:p>
            <a:pPr marL="0" indent="0" algn="l">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by ENG. Mahmoud Yasser</a:t>
            </a:r>
            <a:endParaRPr lang="en-US" sz="2200" dirty="0"/>
          </a:p>
        </p:txBody>
      </p:sp>
      <p:pic>
        <p:nvPicPr>
          <p:cNvPr id="19" name="Graphic 18" descr="Address Book outline">
            <a:extLst>
              <a:ext uri="{FF2B5EF4-FFF2-40B4-BE49-F238E27FC236}">
                <a16:creationId xmlns:a16="http://schemas.microsoft.com/office/drawing/2014/main" id="{3B93D80F-F668-FEBB-4A8B-8AC8DAFE3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6272" y="7149823"/>
            <a:ext cx="1839951" cy="9297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46634E9-B991-8449-A603-C32E958243EB}"/>
              </a:ext>
            </a:extLst>
          </p:cNvPr>
          <p:cNvPicPr>
            <a:picLocks noChangeAspect="1"/>
          </p:cNvPicPr>
          <p:nvPr/>
        </p:nvPicPr>
        <p:blipFill>
          <a:blip r:embed="rId2"/>
          <a:stretch>
            <a:fillRect/>
          </a:stretch>
        </p:blipFill>
        <p:spPr>
          <a:xfrm>
            <a:off x="8474" y="0"/>
            <a:ext cx="14613451" cy="8229600"/>
          </a:xfrm>
          <a:prstGeom prst="rect">
            <a:avLst/>
          </a:prstGeom>
        </p:spPr>
      </p:pic>
    </p:spTree>
    <p:extLst>
      <p:ext uri="{BB962C8B-B14F-4D97-AF65-F5344CB8AC3E}">
        <p14:creationId xmlns:p14="http://schemas.microsoft.com/office/powerpoint/2010/main" val="2836828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17311F67-1322-9CDC-237C-0DADB3C3A945}"/>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114997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47B32318-A8F0-448F-3D3D-270521BA6A20}"/>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1483670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blue square&#10;&#10;Description automatically generated">
            <a:extLst>
              <a:ext uri="{FF2B5EF4-FFF2-40B4-BE49-F238E27FC236}">
                <a16:creationId xmlns:a16="http://schemas.microsoft.com/office/drawing/2014/main" id="{170A0604-E69D-69D3-BDE3-312BFC0D1A82}"/>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343097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2B8D2B4-DE32-3CC2-1344-7B4E1DE19FAB}"/>
              </a:ext>
            </a:extLst>
          </p:cNvPr>
          <p:cNvPicPr>
            <a:picLocks noChangeAspect="1"/>
          </p:cNvPicPr>
          <p:nvPr/>
        </p:nvPicPr>
        <p:blipFill>
          <a:blip r:embed="rId2"/>
          <a:stretch>
            <a:fillRect/>
          </a:stretch>
        </p:blipFill>
        <p:spPr>
          <a:xfrm>
            <a:off x="0" y="13104"/>
            <a:ext cx="14630400" cy="8203392"/>
          </a:xfrm>
          <a:prstGeom prst="rect">
            <a:avLst/>
          </a:prstGeom>
        </p:spPr>
      </p:pic>
    </p:spTree>
    <p:extLst>
      <p:ext uri="{BB962C8B-B14F-4D97-AF65-F5344CB8AC3E}">
        <p14:creationId xmlns:p14="http://schemas.microsoft.com/office/powerpoint/2010/main" val="2257769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0074B06-75D9-1276-0B04-48229ABCCA9A}"/>
              </a:ext>
            </a:extLst>
          </p:cNvPr>
          <p:cNvPicPr>
            <a:picLocks noChangeAspect="1"/>
          </p:cNvPicPr>
          <p:nvPr/>
        </p:nvPicPr>
        <p:blipFill>
          <a:blip r:embed="rId2"/>
          <a:stretch>
            <a:fillRect/>
          </a:stretch>
        </p:blipFill>
        <p:spPr>
          <a:xfrm>
            <a:off x="0" y="16915"/>
            <a:ext cx="14630400" cy="8195769"/>
          </a:xfrm>
          <a:prstGeom prst="rect">
            <a:avLst/>
          </a:prstGeom>
        </p:spPr>
      </p:pic>
    </p:spTree>
    <p:extLst>
      <p:ext uri="{BB962C8B-B14F-4D97-AF65-F5344CB8AC3E}">
        <p14:creationId xmlns:p14="http://schemas.microsoft.com/office/powerpoint/2010/main" val="146076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375"/>
          </a:xfrm>
          <a:prstGeom prst="rect">
            <a:avLst/>
          </a:prstGeom>
        </p:spPr>
      </p:pic>
      <p:sp>
        <p:nvSpPr>
          <p:cNvPr id="3" name="Text 0"/>
          <p:cNvSpPr/>
          <p:nvPr/>
        </p:nvSpPr>
        <p:spPr>
          <a:xfrm>
            <a:off x="733425" y="3361730"/>
            <a:ext cx="8687753" cy="654844"/>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Fraunces Medium" pitchFamily="34" charset="0"/>
                <a:ea typeface="Fraunces Medium" pitchFamily="34" charset="-122"/>
                <a:cs typeface="Fraunces Medium" pitchFamily="34" charset="-120"/>
              </a:rPr>
              <a:t>Transitioning to Data Visualization</a:t>
            </a:r>
            <a:endParaRPr lang="en-US" sz="4100" dirty="0"/>
          </a:p>
        </p:txBody>
      </p:sp>
      <p:pic>
        <p:nvPicPr>
          <p:cNvPr id="4" name="Image 1" descr="preencoded.png"/>
          <p:cNvPicPr>
            <a:picLocks noChangeAspect="1"/>
          </p:cNvPicPr>
          <p:nvPr/>
        </p:nvPicPr>
        <p:blipFill>
          <a:blip r:embed="rId4"/>
          <a:stretch>
            <a:fillRect/>
          </a:stretch>
        </p:blipFill>
        <p:spPr>
          <a:xfrm>
            <a:off x="153562" y="7333627"/>
            <a:ext cx="4387810" cy="838200"/>
          </a:xfrm>
          <a:prstGeom prst="rect">
            <a:avLst/>
          </a:prstGeom>
        </p:spPr>
      </p:pic>
      <p:sp>
        <p:nvSpPr>
          <p:cNvPr id="5" name="Text 1"/>
          <p:cNvSpPr/>
          <p:nvPr/>
        </p:nvSpPr>
        <p:spPr>
          <a:xfrm>
            <a:off x="94297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Clean Data</a:t>
            </a:r>
            <a:endParaRPr lang="en-US" sz="2050" dirty="0"/>
          </a:p>
        </p:txBody>
      </p:sp>
      <p:sp>
        <p:nvSpPr>
          <p:cNvPr id="6" name="Text 2"/>
          <p:cNvSpPr/>
          <p:nvPr/>
        </p:nvSpPr>
        <p:spPr>
          <a:xfrm>
            <a:off x="94297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Properly cleaned and organized data is the foundation for effective data visualization, ensuring the accuracy and reliability of your insights.</a:t>
            </a:r>
            <a:endParaRPr lang="en-US" sz="1650" dirty="0"/>
          </a:p>
        </p:txBody>
      </p:sp>
      <p:pic>
        <p:nvPicPr>
          <p:cNvPr id="7" name="Image 2" descr="preencoded.png"/>
          <p:cNvPicPr>
            <a:picLocks noChangeAspect="1"/>
          </p:cNvPicPr>
          <p:nvPr/>
        </p:nvPicPr>
        <p:blipFill>
          <a:blip r:embed="rId5"/>
          <a:stretch>
            <a:fillRect/>
          </a:stretch>
        </p:blipFill>
        <p:spPr>
          <a:xfrm>
            <a:off x="5132326" y="7311746"/>
            <a:ext cx="4387810" cy="838200"/>
          </a:xfrm>
          <a:prstGeom prst="rect">
            <a:avLst/>
          </a:prstGeom>
        </p:spPr>
      </p:pic>
      <p:sp>
        <p:nvSpPr>
          <p:cNvPr id="8" name="Text 3"/>
          <p:cNvSpPr/>
          <p:nvPr/>
        </p:nvSpPr>
        <p:spPr>
          <a:xfrm>
            <a:off x="5330785" y="5483423"/>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Exploratory Analysis</a:t>
            </a:r>
            <a:endParaRPr lang="en-US" sz="2050" dirty="0"/>
          </a:p>
        </p:txBody>
      </p:sp>
      <p:sp>
        <p:nvSpPr>
          <p:cNvPr id="9" name="Text 4"/>
          <p:cNvSpPr/>
          <p:nvPr/>
        </p:nvSpPr>
        <p:spPr>
          <a:xfrm>
            <a:off x="5330785" y="5936575"/>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Use visualization techniques to uncover patterns, trends, and relationships within your data, guiding your decision-making process.</a:t>
            </a:r>
            <a:endParaRPr lang="en-US" sz="1650" dirty="0"/>
          </a:p>
        </p:txBody>
      </p:sp>
      <p:pic>
        <p:nvPicPr>
          <p:cNvPr id="10" name="Image 3" descr="preencoded.png"/>
          <p:cNvPicPr>
            <a:picLocks noChangeAspect="1"/>
          </p:cNvPicPr>
          <p:nvPr/>
        </p:nvPicPr>
        <p:blipFill>
          <a:blip r:embed="rId6"/>
          <a:stretch>
            <a:fillRect/>
          </a:stretch>
        </p:blipFill>
        <p:spPr>
          <a:xfrm>
            <a:off x="10242590" y="7358657"/>
            <a:ext cx="4387810" cy="838200"/>
          </a:xfrm>
          <a:prstGeom prst="rect">
            <a:avLst/>
          </a:prstGeom>
        </p:spPr>
      </p:pic>
      <p:sp>
        <p:nvSpPr>
          <p:cNvPr id="11" name="Text 5"/>
          <p:cNvSpPr/>
          <p:nvPr/>
        </p:nvSpPr>
        <p:spPr>
          <a:xfrm>
            <a:off x="10008528" y="5319712"/>
            <a:ext cx="2827496" cy="327422"/>
          </a:xfrm>
          <a:prstGeom prst="rect">
            <a:avLst/>
          </a:prstGeom>
          <a:noFill/>
          <a:ln/>
        </p:spPr>
        <p:txBody>
          <a:bodyPr wrap="none" lIns="0" tIns="0" rIns="0" bIns="0" rtlCol="0" anchor="t"/>
          <a:lstStyle/>
          <a:p>
            <a:pPr marL="0" indent="0" algn="l">
              <a:lnSpc>
                <a:spcPts val="2550"/>
              </a:lnSpc>
              <a:buNone/>
            </a:pPr>
            <a:r>
              <a:rPr lang="en-US" sz="2050" dirty="0">
                <a:solidFill>
                  <a:srgbClr val="EBECEF"/>
                </a:solidFill>
                <a:latin typeface="Fraunces Medium" pitchFamily="34" charset="0"/>
                <a:ea typeface="Fraunces Medium" pitchFamily="34" charset="-122"/>
                <a:cs typeface="Fraunces Medium" pitchFamily="34" charset="-120"/>
              </a:rPr>
              <a:t>Communicate Insights</a:t>
            </a:r>
            <a:endParaRPr lang="en-US" sz="2050" dirty="0"/>
          </a:p>
        </p:txBody>
      </p:sp>
      <p:sp>
        <p:nvSpPr>
          <p:cNvPr id="12" name="Text 6"/>
          <p:cNvSpPr/>
          <p:nvPr/>
        </p:nvSpPr>
        <p:spPr>
          <a:xfrm>
            <a:off x="9852530" y="5647134"/>
            <a:ext cx="3968710" cy="1341120"/>
          </a:xfrm>
          <a:prstGeom prst="rect">
            <a:avLst/>
          </a:prstGeom>
          <a:noFill/>
          <a:ln/>
        </p:spPr>
        <p:txBody>
          <a:bodyPr wrap="square" lIns="0" tIns="0" rIns="0" bIns="0" rtlCol="0" anchor="t"/>
          <a:lstStyle/>
          <a:p>
            <a:pPr marL="0" indent="0" algn="l">
              <a:lnSpc>
                <a:spcPts val="2600"/>
              </a:lnSpc>
              <a:buNone/>
            </a:pPr>
            <a:r>
              <a:rPr lang="en-US" sz="1650" dirty="0">
                <a:solidFill>
                  <a:srgbClr val="EBECEF"/>
                </a:solidFill>
                <a:latin typeface="Epilogue" pitchFamily="34" charset="0"/>
                <a:ea typeface="Epilogue" pitchFamily="34" charset="-122"/>
                <a:cs typeface="Epilogue" pitchFamily="34" charset="-120"/>
              </a:rPr>
              <a:t>Create visually engaging and informative data visualizations to effectively communicate your findings to stakeholders and decision-makers.</a:t>
            </a:r>
            <a:endParaRPr lang="en-US" sz="16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1154" y="820460"/>
            <a:ext cx="7821692" cy="1180624"/>
          </a:xfrm>
          <a:prstGeom prst="rect">
            <a:avLst/>
          </a:prstGeom>
          <a:noFill/>
          <a:ln/>
        </p:spPr>
        <p:txBody>
          <a:bodyPr wrap="square" lIns="0" tIns="0" rIns="0" bIns="0" rtlCol="0" anchor="t"/>
          <a:lstStyle/>
          <a:p>
            <a:pPr marL="0" indent="0">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Introducing Python for Data Visualization</a:t>
            </a:r>
            <a:endParaRPr lang="en-US" sz="3700" dirty="0"/>
          </a:p>
        </p:txBody>
      </p:sp>
      <p:pic>
        <p:nvPicPr>
          <p:cNvPr id="4" name="Image 1" descr="preencoded.png"/>
          <p:cNvPicPr>
            <a:picLocks noChangeAspect="1"/>
          </p:cNvPicPr>
          <p:nvPr/>
        </p:nvPicPr>
        <p:blipFill>
          <a:blip r:embed="rId4"/>
          <a:stretch>
            <a:fillRect/>
          </a:stretch>
        </p:blipFill>
        <p:spPr>
          <a:xfrm>
            <a:off x="661154" y="2284452"/>
            <a:ext cx="472321" cy="472321"/>
          </a:xfrm>
          <a:prstGeom prst="rect">
            <a:avLst/>
          </a:prstGeom>
        </p:spPr>
      </p:pic>
      <p:sp>
        <p:nvSpPr>
          <p:cNvPr id="5" name="Text 1"/>
          <p:cNvSpPr/>
          <p:nvPr/>
        </p:nvSpPr>
        <p:spPr>
          <a:xfrm>
            <a:off x="661154" y="2945606"/>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Matplotlib</a:t>
            </a:r>
            <a:endParaRPr lang="en-US" sz="1850" dirty="0"/>
          </a:p>
        </p:txBody>
      </p:sp>
      <p:sp>
        <p:nvSpPr>
          <p:cNvPr id="6" name="Text 2"/>
          <p:cNvSpPr/>
          <p:nvPr/>
        </p:nvSpPr>
        <p:spPr>
          <a:xfrm>
            <a:off x="661154" y="3354229"/>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comprehensive library for creating static, publication-quality visualizations, offering a wide range of chart types and customization options.</a:t>
            </a:r>
            <a:endParaRPr lang="en-US" sz="1450" dirty="0"/>
          </a:p>
        </p:txBody>
      </p:sp>
      <p:pic>
        <p:nvPicPr>
          <p:cNvPr id="7" name="Image 2" descr="preencoded.png"/>
          <p:cNvPicPr>
            <a:picLocks noChangeAspect="1"/>
          </p:cNvPicPr>
          <p:nvPr/>
        </p:nvPicPr>
        <p:blipFill>
          <a:blip r:embed="rId5"/>
          <a:stretch>
            <a:fillRect/>
          </a:stretch>
        </p:blipFill>
        <p:spPr>
          <a:xfrm>
            <a:off x="4713684" y="2284452"/>
            <a:ext cx="472321" cy="472321"/>
          </a:xfrm>
          <a:prstGeom prst="rect">
            <a:avLst/>
          </a:prstGeom>
        </p:spPr>
      </p:pic>
      <p:sp>
        <p:nvSpPr>
          <p:cNvPr id="8" name="Text 3"/>
          <p:cNvSpPr/>
          <p:nvPr/>
        </p:nvSpPr>
        <p:spPr>
          <a:xfrm>
            <a:off x="4713684" y="2945606"/>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Seaborn</a:t>
            </a:r>
            <a:endParaRPr lang="en-US" sz="1850" dirty="0"/>
          </a:p>
        </p:txBody>
      </p:sp>
      <p:sp>
        <p:nvSpPr>
          <p:cNvPr id="9" name="Text 4"/>
          <p:cNvSpPr/>
          <p:nvPr/>
        </p:nvSpPr>
        <p:spPr>
          <a:xfrm>
            <a:off x="4713684" y="3354229"/>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data visualization library built on top of Matplotlib, providing a higher-level interface for creating attractive and informative statistical graphics.</a:t>
            </a:r>
            <a:endParaRPr lang="en-US" sz="1450" dirty="0"/>
          </a:p>
        </p:txBody>
      </p:sp>
      <p:pic>
        <p:nvPicPr>
          <p:cNvPr id="10" name="Image 3" descr="preencoded.png"/>
          <p:cNvPicPr>
            <a:picLocks noChangeAspect="1"/>
          </p:cNvPicPr>
          <p:nvPr/>
        </p:nvPicPr>
        <p:blipFill>
          <a:blip r:embed="rId6"/>
          <a:stretch>
            <a:fillRect/>
          </a:stretch>
        </p:blipFill>
        <p:spPr>
          <a:xfrm>
            <a:off x="661154" y="5130165"/>
            <a:ext cx="472321" cy="472321"/>
          </a:xfrm>
          <a:prstGeom prst="rect">
            <a:avLst/>
          </a:prstGeom>
        </p:spPr>
      </p:pic>
      <p:sp>
        <p:nvSpPr>
          <p:cNvPr id="11" name="Text 5"/>
          <p:cNvSpPr/>
          <p:nvPr/>
        </p:nvSpPr>
        <p:spPr>
          <a:xfrm>
            <a:off x="661154" y="5791319"/>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Plotly</a:t>
            </a:r>
            <a:endParaRPr lang="en-US" sz="1850" dirty="0"/>
          </a:p>
        </p:txBody>
      </p:sp>
      <p:sp>
        <p:nvSpPr>
          <p:cNvPr id="12" name="Text 6"/>
          <p:cNvSpPr/>
          <p:nvPr/>
        </p:nvSpPr>
        <p:spPr>
          <a:xfrm>
            <a:off x="661154" y="6199942"/>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powerful library for creating interactive, web-based data visualizations that can be easily shared and embedded in web applications.</a:t>
            </a:r>
            <a:endParaRPr lang="en-US" sz="1450" dirty="0"/>
          </a:p>
        </p:txBody>
      </p:sp>
      <p:pic>
        <p:nvPicPr>
          <p:cNvPr id="13" name="Image 4" descr="preencoded.png"/>
          <p:cNvPicPr>
            <a:picLocks noChangeAspect="1"/>
          </p:cNvPicPr>
          <p:nvPr/>
        </p:nvPicPr>
        <p:blipFill>
          <a:blip r:embed="rId7"/>
          <a:stretch>
            <a:fillRect/>
          </a:stretch>
        </p:blipFill>
        <p:spPr>
          <a:xfrm>
            <a:off x="4713684" y="5130165"/>
            <a:ext cx="472321" cy="472321"/>
          </a:xfrm>
          <a:prstGeom prst="rect">
            <a:avLst/>
          </a:prstGeom>
        </p:spPr>
      </p:pic>
      <p:sp>
        <p:nvSpPr>
          <p:cNvPr id="14" name="Text 7"/>
          <p:cNvSpPr/>
          <p:nvPr/>
        </p:nvSpPr>
        <p:spPr>
          <a:xfrm>
            <a:off x="4713684" y="5791319"/>
            <a:ext cx="2361605" cy="295275"/>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Bokeh</a:t>
            </a:r>
            <a:endParaRPr lang="en-US" sz="1850" dirty="0"/>
          </a:p>
        </p:txBody>
      </p:sp>
      <p:sp>
        <p:nvSpPr>
          <p:cNvPr id="15" name="Text 8"/>
          <p:cNvSpPr/>
          <p:nvPr/>
        </p:nvSpPr>
        <p:spPr>
          <a:xfrm>
            <a:off x="4713684" y="6199942"/>
            <a:ext cx="3769162" cy="120919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A library for creating interactive, browser-based visualizations that can handle large and complex datasets with ease.</a:t>
            </a:r>
            <a:endParaRPr lang="en-US" sz="1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51253"/>
            <a:ext cx="1170551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Powerful Python Libraries for Visualization</a:t>
            </a:r>
            <a:endParaRPr lang="en-US" sz="4450" dirty="0"/>
          </a:p>
        </p:txBody>
      </p:sp>
      <p:sp>
        <p:nvSpPr>
          <p:cNvPr id="3" name="Text 1"/>
          <p:cNvSpPr/>
          <p:nvPr/>
        </p:nvSpPr>
        <p:spPr>
          <a:xfrm>
            <a:off x="793790"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Matplotlib</a:t>
            </a:r>
            <a:endParaRPr lang="en-US" sz="2200" dirty="0"/>
          </a:p>
        </p:txBody>
      </p:sp>
      <p:sp>
        <p:nvSpPr>
          <p:cNvPr id="4" name="Text 2"/>
          <p:cNvSpPr/>
          <p:nvPr/>
        </p:nvSpPr>
        <p:spPr>
          <a:xfrm>
            <a:off x="793790" y="3308152"/>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Matplotlib is a comprehensive library that provides a wide range of chart types, from simple line plots to complex, multi-layered visualizations. It offers extensive customization options, making it a popular choice for creating publication-quality figures.</a:t>
            </a:r>
            <a:endParaRPr lang="en-US" sz="1750" dirty="0"/>
          </a:p>
        </p:txBody>
      </p:sp>
      <p:sp>
        <p:nvSpPr>
          <p:cNvPr id="5" name="Text 3"/>
          <p:cNvSpPr/>
          <p:nvPr/>
        </p:nvSpPr>
        <p:spPr>
          <a:xfrm>
            <a:off x="5332928"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Seaborn</a:t>
            </a:r>
            <a:endParaRPr lang="en-US" sz="2200" dirty="0"/>
          </a:p>
        </p:txBody>
      </p:sp>
      <p:sp>
        <p:nvSpPr>
          <p:cNvPr id="6" name="Text 4"/>
          <p:cNvSpPr/>
          <p:nvPr/>
        </p:nvSpPr>
        <p:spPr>
          <a:xfrm>
            <a:off x="5332928" y="3308152"/>
            <a:ext cx="3978116" cy="290322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Seaborn is a high-level data visualization library that builds on top of Matplotlib, providing a more intuitive and aesthetically pleasing interface. It is particularly well-suited for creating statistical graphics, such as scatter plots, bar plots, and heatmaps.</a:t>
            </a:r>
            <a:endParaRPr lang="en-US" sz="1750" dirty="0"/>
          </a:p>
        </p:txBody>
      </p:sp>
      <p:sp>
        <p:nvSpPr>
          <p:cNvPr id="7" name="Text 5"/>
          <p:cNvSpPr/>
          <p:nvPr/>
        </p:nvSpPr>
        <p:spPr>
          <a:xfrm>
            <a:off x="9872067" y="27270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Plotly</a:t>
            </a:r>
            <a:endParaRPr lang="en-US" sz="2200" dirty="0"/>
          </a:p>
        </p:txBody>
      </p:sp>
      <p:sp>
        <p:nvSpPr>
          <p:cNvPr id="8" name="Text 6"/>
          <p:cNvSpPr/>
          <p:nvPr/>
        </p:nvSpPr>
        <p:spPr>
          <a:xfrm>
            <a:off x="9872067" y="3308152"/>
            <a:ext cx="3978116" cy="326612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Plotly is a powerful library that specializes in creating interactive, web-based data visualizations. It supports a wide range of chart types, including 3D plots, maps, and interactive dashboards, making it a great choice for creating visually stunning and engaging visualizations.</a:t>
            </a:r>
            <a:endParaRPr lang="en-US" sz="1750" dirty="0"/>
          </a:p>
        </p:txBody>
      </p:sp>
      <p:pic>
        <p:nvPicPr>
          <p:cNvPr id="10" name="Picture 9" descr="A water droplet falling into water&#10;&#10;Description automatically generated">
            <a:extLst>
              <a:ext uri="{FF2B5EF4-FFF2-40B4-BE49-F238E27FC236}">
                <a16:creationId xmlns:a16="http://schemas.microsoft.com/office/drawing/2014/main" id="{BEF163AE-E975-9E99-4EC7-32C6BB695E3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01961" y="7359492"/>
            <a:ext cx="1728439" cy="7905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773073"/>
            <a:ext cx="7786926" cy="1211580"/>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Fraunces Medium" pitchFamily="34" charset="0"/>
                <a:ea typeface="Fraunces Medium" pitchFamily="34" charset="-122"/>
                <a:cs typeface="Fraunces Medium" pitchFamily="34" charset="-120"/>
              </a:rPr>
              <a:t>Crafting Compelling Data Visualizations</a:t>
            </a:r>
            <a:endParaRPr lang="en-US" sz="3800" dirty="0"/>
          </a:p>
        </p:txBody>
      </p:sp>
      <p:sp>
        <p:nvSpPr>
          <p:cNvPr id="4" name="Shape 1"/>
          <p:cNvSpPr/>
          <p:nvPr/>
        </p:nvSpPr>
        <p:spPr>
          <a:xfrm>
            <a:off x="678537" y="2493407"/>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29866" y="2566035"/>
            <a:ext cx="133350"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1</a:t>
            </a:r>
            <a:endParaRPr lang="en-US" sz="2250" dirty="0"/>
          </a:p>
        </p:txBody>
      </p:sp>
      <p:sp>
        <p:nvSpPr>
          <p:cNvPr id="6" name="Text 3"/>
          <p:cNvSpPr/>
          <p:nvPr/>
        </p:nvSpPr>
        <p:spPr>
          <a:xfrm>
            <a:off x="1308497" y="2493407"/>
            <a:ext cx="3166586" cy="605552"/>
          </a:xfrm>
          <a:prstGeom prst="rect">
            <a:avLst/>
          </a:prstGeom>
          <a:noFill/>
          <a:ln/>
        </p:spPr>
        <p:txBody>
          <a:bodyPr wrap="squar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Choose the Right Chart Type</a:t>
            </a:r>
            <a:endParaRPr lang="en-US" sz="1900" dirty="0"/>
          </a:p>
        </p:txBody>
      </p:sp>
      <p:sp>
        <p:nvSpPr>
          <p:cNvPr id="7" name="Text 4"/>
          <p:cNvSpPr/>
          <p:nvPr/>
        </p:nvSpPr>
        <p:spPr>
          <a:xfrm>
            <a:off x="1308497" y="3215164"/>
            <a:ext cx="3166586" cy="1860233"/>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Select the most appropriate chart type for your data and the insights you want to convey, ensuring your visualizations are clear, informative, and easy to understand.</a:t>
            </a:r>
            <a:endParaRPr lang="en-US" sz="1500" dirty="0"/>
          </a:p>
        </p:txBody>
      </p:sp>
      <p:sp>
        <p:nvSpPr>
          <p:cNvPr id="8" name="Shape 5"/>
          <p:cNvSpPr/>
          <p:nvPr/>
        </p:nvSpPr>
        <p:spPr>
          <a:xfrm>
            <a:off x="4668917" y="2493407"/>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9" name="Text 6"/>
          <p:cNvSpPr/>
          <p:nvPr/>
        </p:nvSpPr>
        <p:spPr>
          <a:xfrm>
            <a:off x="4798814" y="2566035"/>
            <a:ext cx="176212"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2</a:t>
            </a:r>
            <a:endParaRPr lang="en-US" sz="2250" dirty="0"/>
          </a:p>
        </p:txBody>
      </p:sp>
      <p:sp>
        <p:nvSpPr>
          <p:cNvPr id="10" name="Text 7"/>
          <p:cNvSpPr/>
          <p:nvPr/>
        </p:nvSpPr>
        <p:spPr>
          <a:xfrm>
            <a:off x="5298877" y="2493407"/>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Optimize for Clarity</a:t>
            </a:r>
            <a:endParaRPr lang="en-US" sz="1900" dirty="0"/>
          </a:p>
        </p:txBody>
      </p:sp>
      <p:sp>
        <p:nvSpPr>
          <p:cNvPr id="11" name="Text 8"/>
          <p:cNvSpPr/>
          <p:nvPr/>
        </p:nvSpPr>
        <p:spPr>
          <a:xfrm>
            <a:off x="5298877" y="2912388"/>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Use clear and concise labeling, appropriate color palettes, and effective use of whitespace to create visualizations that are easy to interpret and digest.</a:t>
            </a:r>
            <a:endParaRPr lang="en-US" sz="1500" dirty="0"/>
          </a:p>
        </p:txBody>
      </p:sp>
      <p:sp>
        <p:nvSpPr>
          <p:cNvPr id="12" name="Shape 9"/>
          <p:cNvSpPr/>
          <p:nvPr/>
        </p:nvSpPr>
        <p:spPr>
          <a:xfrm>
            <a:off x="678537" y="5487233"/>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13" name="Text 10"/>
          <p:cNvSpPr/>
          <p:nvPr/>
        </p:nvSpPr>
        <p:spPr>
          <a:xfrm>
            <a:off x="816293" y="5559862"/>
            <a:ext cx="160496"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3</a:t>
            </a:r>
            <a:endParaRPr lang="en-US" sz="2250" dirty="0"/>
          </a:p>
        </p:txBody>
      </p:sp>
      <p:sp>
        <p:nvSpPr>
          <p:cNvPr id="14" name="Text 11"/>
          <p:cNvSpPr/>
          <p:nvPr/>
        </p:nvSpPr>
        <p:spPr>
          <a:xfrm>
            <a:off x="1308497" y="5487233"/>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Tell a Story</a:t>
            </a:r>
            <a:endParaRPr lang="en-US" sz="1900" dirty="0"/>
          </a:p>
        </p:txBody>
      </p:sp>
      <p:sp>
        <p:nvSpPr>
          <p:cNvPr id="15" name="Text 12"/>
          <p:cNvSpPr/>
          <p:nvPr/>
        </p:nvSpPr>
        <p:spPr>
          <a:xfrm>
            <a:off x="1308497" y="5906214"/>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Craft a narrative around your data, guiding your audience through the key insights and trends, and helping them make informed decisions.</a:t>
            </a:r>
            <a:endParaRPr lang="en-US" sz="1500" dirty="0"/>
          </a:p>
        </p:txBody>
      </p:sp>
      <p:sp>
        <p:nvSpPr>
          <p:cNvPr id="16" name="Shape 13"/>
          <p:cNvSpPr/>
          <p:nvPr/>
        </p:nvSpPr>
        <p:spPr>
          <a:xfrm>
            <a:off x="4668917" y="5487233"/>
            <a:ext cx="436126" cy="436126"/>
          </a:xfrm>
          <a:prstGeom prst="roundRect">
            <a:avLst>
              <a:gd name="adj" fmla="val 18670"/>
            </a:avLst>
          </a:prstGeom>
          <a:solidFill>
            <a:srgbClr val="283157"/>
          </a:solidFill>
          <a:ln w="7620">
            <a:solidFill>
              <a:srgbClr val="414A70"/>
            </a:solidFill>
            <a:prstDash val="solid"/>
          </a:ln>
        </p:spPr>
        <p:txBody>
          <a:bodyPr/>
          <a:lstStyle/>
          <a:p>
            <a:endParaRPr lang="ar-SA"/>
          </a:p>
        </p:txBody>
      </p:sp>
      <p:sp>
        <p:nvSpPr>
          <p:cNvPr id="17" name="Text 14"/>
          <p:cNvSpPr/>
          <p:nvPr/>
        </p:nvSpPr>
        <p:spPr>
          <a:xfrm>
            <a:off x="4797981" y="5559862"/>
            <a:ext cx="177879" cy="290751"/>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4</a:t>
            </a:r>
            <a:endParaRPr lang="en-US" sz="2250" dirty="0"/>
          </a:p>
        </p:txBody>
      </p:sp>
      <p:sp>
        <p:nvSpPr>
          <p:cNvPr id="18" name="Text 15"/>
          <p:cNvSpPr/>
          <p:nvPr/>
        </p:nvSpPr>
        <p:spPr>
          <a:xfrm>
            <a:off x="5298877" y="5487233"/>
            <a:ext cx="2423279" cy="302776"/>
          </a:xfrm>
          <a:prstGeom prst="rect">
            <a:avLst/>
          </a:prstGeom>
          <a:noFill/>
          <a:ln/>
        </p:spPr>
        <p:txBody>
          <a:bodyPr wrap="none" lIns="0" tIns="0" rIns="0" bIns="0" rtlCol="0" anchor="t"/>
          <a:lstStyle/>
          <a:p>
            <a:pPr marL="0" indent="0">
              <a:lnSpc>
                <a:spcPts val="2350"/>
              </a:lnSpc>
              <a:buNone/>
            </a:pPr>
            <a:r>
              <a:rPr lang="en-US" sz="1900" dirty="0">
                <a:solidFill>
                  <a:srgbClr val="EBECEF"/>
                </a:solidFill>
                <a:latin typeface="Fraunces Medium" pitchFamily="34" charset="0"/>
                <a:ea typeface="Fraunces Medium" pitchFamily="34" charset="-122"/>
                <a:cs typeface="Fraunces Medium" pitchFamily="34" charset="-120"/>
              </a:rPr>
              <a:t>Iterative Refinement</a:t>
            </a:r>
            <a:endParaRPr lang="en-US" sz="1900" dirty="0"/>
          </a:p>
        </p:txBody>
      </p:sp>
      <p:sp>
        <p:nvSpPr>
          <p:cNvPr id="19" name="Text 16"/>
          <p:cNvSpPr/>
          <p:nvPr/>
        </p:nvSpPr>
        <p:spPr>
          <a:xfrm>
            <a:off x="5298877" y="5906214"/>
            <a:ext cx="3166586" cy="1550194"/>
          </a:xfrm>
          <a:prstGeom prst="rect">
            <a:avLst/>
          </a:prstGeom>
          <a:noFill/>
          <a:ln/>
        </p:spPr>
        <p:txBody>
          <a:bodyPr wrap="square" lIns="0" tIns="0" rIns="0" bIns="0" rtlCol="0" anchor="t"/>
          <a:lstStyle/>
          <a:p>
            <a:pPr marL="0" indent="0">
              <a:lnSpc>
                <a:spcPts val="2400"/>
              </a:lnSpc>
              <a:buNone/>
            </a:pPr>
            <a:r>
              <a:rPr lang="en-US" sz="1500" dirty="0">
                <a:solidFill>
                  <a:srgbClr val="EBECEF"/>
                </a:solidFill>
                <a:latin typeface="Epilogue" pitchFamily="34" charset="0"/>
                <a:ea typeface="Epilogue" pitchFamily="34" charset="-122"/>
                <a:cs typeface="Epilogue" pitchFamily="34" charset="-120"/>
              </a:rPr>
              <a:t>Continuously test and refine your visualizations, incorporating feedback and best practices to create the most impactful and engaging data stories.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3420" y="1008340"/>
            <a:ext cx="6956584" cy="619125"/>
          </a:xfrm>
          <a:prstGeom prst="rect">
            <a:avLst/>
          </a:prstGeom>
          <a:noFill/>
          <a:ln/>
        </p:spPr>
        <p:txBody>
          <a:bodyPr wrap="none" lIns="0" tIns="0" rIns="0" bIns="0" rtlCol="0" anchor="t"/>
          <a:lstStyle/>
          <a:p>
            <a:pPr marL="0" indent="0">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Introduction to Data Analysis</a:t>
            </a:r>
            <a:endParaRPr lang="en-US" sz="3900" dirty="0"/>
          </a:p>
        </p:txBody>
      </p:sp>
      <p:sp>
        <p:nvSpPr>
          <p:cNvPr id="4" name="Shape 1"/>
          <p:cNvSpPr/>
          <p:nvPr/>
        </p:nvSpPr>
        <p:spPr>
          <a:xfrm>
            <a:off x="693420" y="214753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48082" y="2221825"/>
            <a:ext cx="136327"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1</a:t>
            </a:r>
            <a:endParaRPr lang="en-US" sz="2300" dirty="0"/>
          </a:p>
        </p:txBody>
      </p:sp>
      <p:sp>
        <p:nvSpPr>
          <p:cNvPr id="6" name="Text 3"/>
          <p:cNvSpPr/>
          <p:nvPr/>
        </p:nvSpPr>
        <p:spPr>
          <a:xfrm>
            <a:off x="1337310" y="2147530"/>
            <a:ext cx="3135630" cy="619125"/>
          </a:xfrm>
          <a:prstGeom prst="rect">
            <a:avLst/>
          </a:prstGeom>
          <a:noFill/>
          <a:ln/>
        </p:spPr>
        <p:txBody>
          <a:bodyPr wrap="squar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Data-Driven Decision Making</a:t>
            </a:r>
            <a:endParaRPr lang="en-US" sz="1950" dirty="0"/>
          </a:p>
        </p:txBody>
      </p:sp>
      <p:sp>
        <p:nvSpPr>
          <p:cNvPr id="7" name="Text 4"/>
          <p:cNvSpPr/>
          <p:nvPr/>
        </p:nvSpPr>
        <p:spPr>
          <a:xfrm>
            <a:off x="1337310" y="2885480"/>
            <a:ext cx="3135630" cy="2535555"/>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In a world where data is abundant, the ability to extract meaningful insights and make informed decisions is a competitive advantage. Effective data analysis is the foundation for driving business growth and innovation.</a:t>
            </a:r>
            <a:endParaRPr lang="en-US" sz="1550" dirty="0"/>
          </a:p>
        </p:txBody>
      </p:sp>
      <p:sp>
        <p:nvSpPr>
          <p:cNvPr id="8" name="Shape 5"/>
          <p:cNvSpPr/>
          <p:nvPr/>
        </p:nvSpPr>
        <p:spPr>
          <a:xfrm>
            <a:off x="4671060" y="214753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9" name="Text 6"/>
          <p:cNvSpPr/>
          <p:nvPr/>
        </p:nvSpPr>
        <p:spPr>
          <a:xfrm>
            <a:off x="4803815" y="2221825"/>
            <a:ext cx="180142"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2</a:t>
            </a:r>
            <a:endParaRPr lang="en-US" sz="2300" dirty="0"/>
          </a:p>
        </p:txBody>
      </p:sp>
      <p:sp>
        <p:nvSpPr>
          <p:cNvPr id="10" name="Text 7"/>
          <p:cNvSpPr/>
          <p:nvPr/>
        </p:nvSpPr>
        <p:spPr>
          <a:xfrm>
            <a:off x="5314950" y="2147530"/>
            <a:ext cx="3135630" cy="619125"/>
          </a:xfrm>
          <a:prstGeom prst="rect">
            <a:avLst/>
          </a:prstGeom>
          <a:noFill/>
          <a:ln/>
        </p:spPr>
        <p:txBody>
          <a:bodyPr wrap="squar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Uncovering Hidden Patterns</a:t>
            </a:r>
            <a:endParaRPr lang="en-US" sz="1950" dirty="0"/>
          </a:p>
        </p:txBody>
      </p:sp>
      <p:sp>
        <p:nvSpPr>
          <p:cNvPr id="11" name="Text 8"/>
          <p:cNvSpPr/>
          <p:nvPr/>
        </p:nvSpPr>
        <p:spPr>
          <a:xfrm>
            <a:off x="5314950" y="2885480"/>
            <a:ext cx="3135630" cy="2218611"/>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Data analysis techniques allow you to identify trends, correlations, and anomalies that may not be immediately apparent, leading to a deeper understanding of your business and its customers.</a:t>
            </a:r>
            <a:endParaRPr lang="en-US" sz="1550" dirty="0"/>
          </a:p>
        </p:txBody>
      </p:sp>
      <p:sp>
        <p:nvSpPr>
          <p:cNvPr id="12" name="Shape 9"/>
          <p:cNvSpPr/>
          <p:nvPr/>
        </p:nvSpPr>
        <p:spPr>
          <a:xfrm>
            <a:off x="693420" y="5842040"/>
            <a:ext cx="445770" cy="445770"/>
          </a:xfrm>
          <a:prstGeom prst="roundRect">
            <a:avLst>
              <a:gd name="adj" fmla="val 18667"/>
            </a:avLst>
          </a:prstGeom>
          <a:solidFill>
            <a:srgbClr val="283157"/>
          </a:solidFill>
          <a:ln w="7620">
            <a:solidFill>
              <a:srgbClr val="414A70"/>
            </a:solidFill>
            <a:prstDash val="solid"/>
          </a:ln>
        </p:spPr>
        <p:txBody>
          <a:bodyPr/>
          <a:lstStyle/>
          <a:p>
            <a:endParaRPr lang="ar-SA"/>
          </a:p>
        </p:txBody>
      </p:sp>
      <p:sp>
        <p:nvSpPr>
          <p:cNvPr id="13" name="Text 10"/>
          <p:cNvSpPr/>
          <p:nvPr/>
        </p:nvSpPr>
        <p:spPr>
          <a:xfrm>
            <a:off x="834271" y="5916335"/>
            <a:ext cx="164068" cy="297180"/>
          </a:xfrm>
          <a:prstGeom prst="rect">
            <a:avLst/>
          </a:prstGeom>
          <a:noFill/>
          <a:ln/>
        </p:spPr>
        <p:txBody>
          <a:bodyPr wrap="none" lIns="0" tIns="0" rIns="0" bIns="0" rtlCol="0" anchor="t"/>
          <a:lstStyle/>
          <a:p>
            <a:pPr marL="0" indent="0" algn="ctr">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3</a:t>
            </a:r>
            <a:endParaRPr lang="en-US" sz="2300" dirty="0"/>
          </a:p>
        </p:txBody>
      </p:sp>
      <p:sp>
        <p:nvSpPr>
          <p:cNvPr id="14" name="Text 11"/>
          <p:cNvSpPr/>
          <p:nvPr/>
        </p:nvSpPr>
        <p:spPr>
          <a:xfrm>
            <a:off x="1337310" y="5842040"/>
            <a:ext cx="3965257" cy="309563"/>
          </a:xfrm>
          <a:prstGeom prst="rect">
            <a:avLst/>
          </a:prstGeom>
          <a:noFill/>
          <a:ln/>
        </p:spPr>
        <p:txBody>
          <a:bodyPr wrap="none" lIns="0" tIns="0" rIns="0" bIns="0" rtlCol="0" anchor="t"/>
          <a:lstStyle/>
          <a:p>
            <a:pPr marL="0" indent="0">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Improving Operational Efficiency</a:t>
            </a:r>
            <a:endParaRPr lang="en-US" sz="1950" dirty="0"/>
          </a:p>
        </p:txBody>
      </p:sp>
      <p:sp>
        <p:nvSpPr>
          <p:cNvPr id="15" name="Text 12"/>
          <p:cNvSpPr/>
          <p:nvPr/>
        </p:nvSpPr>
        <p:spPr>
          <a:xfrm>
            <a:off x="1337310" y="6270427"/>
            <a:ext cx="7113270" cy="950833"/>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By identifying bottlenecks, optimizing processes, and making data-driven decisions, data analysis can help organizations streamline their operations and enhance overall productivity.</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240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and Key Takeaways</a:t>
            </a:r>
            <a:endParaRPr lang="en-US" sz="4450" dirty="0"/>
          </a:p>
        </p:txBody>
      </p:sp>
      <p:sp>
        <p:nvSpPr>
          <p:cNvPr id="4" name="Text 1"/>
          <p:cNvSpPr/>
          <p:nvPr/>
        </p:nvSpPr>
        <p:spPr>
          <a:xfrm>
            <a:off x="793790" y="2870121"/>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In this presentation, we've explored the critical role of data analysis in today's data-driven business landscape. We've learned how to leverage SQL for effective data cleaning, ensuring the integrity and reliability of our datasets. We've also delved into the world of Python data visualization, showcasing the powerful libraries and techniques for creating compelling and informative data stories.</a:t>
            </a:r>
            <a:endParaRPr lang="en-US" sz="1750" dirty="0"/>
          </a:p>
        </p:txBody>
      </p:sp>
      <p:sp>
        <p:nvSpPr>
          <p:cNvPr id="5" name="Text 2"/>
          <p:cNvSpPr/>
          <p:nvPr/>
        </p:nvSpPr>
        <p:spPr>
          <a:xfrm>
            <a:off x="793790" y="530268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By mastering these skills, you'll be well-equipped to unlock the full potential of your data and drive informed decision-making within your organization. Remember, the journey of data analysis and visualization is an iterative one, so continue to explore, experiment, and refine your techniques to stay ahead of the curve.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14155"/>
            <a:ext cx="778918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Importance of Data Cleaning</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Data Integrity</a:t>
            </a:r>
            <a:endParaRPr lang="en-US" sz="2200" dirty="0"/>
          </a:p>
        </p:txBody>
      </p:sp>
      <p:sp>
        <p:nvSpPr>
          <p:cNvPr id="4" name="Text 2"/>
          <p:cNvSpPr/>
          <p:nvPr/>
        </p:nvSpPr>
        <p:spPr>
          <a:xfrm>
            <a:off x="793790" y="3671054"/>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Accurate and reliable data is the foundation for any robust data analysis. Proper data cleaning ensures that your dataset is free from errors, inconsistencies, and missing values, leading to more reliable insights.</a:t>
            </a:r>
            <a:endParaRPr lang="en-US" sz="1750" dirty="0"/>
          </a:p>
        </p:txBody>
      </p:sp>
      <p:sp>
        <p:nvSpPr>
          <p:cNvPr id="5" name="Text 3"/>
          <p:cNvSpPr/>
          <p:nvPr/>
        </p:nvSpPr>
        <p:spPr>
          <a:xfrm>
            <a:off x="5332928"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Improved Efficiency</a:t>
            </a:r>
            <a:endParaRPr lang="en-US" sz="2200" dirty="0"/>
          </a:p>
        </p:txBody>
      </p:sp>
      <p:sp>
        <p:nvSpPr>
          <p:cNvPr id="6" name="Text 4"/>
          <p:cNvSpPr/>
          <p:nvPr/>
        </p:nvSpPr>
        <p:spPr>
          <a:xfrm>
            <a:off x="5332928" y="3671054"/>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Cleaning data upfront can save you significant time and effort down the line, as you won't have to constantly worry about data quality issues or spend valuable resources on data cleansing tasks.</a:t>
            </a:r>
            <a:endParaRPr lang="en-US" sz="1750" dirty="0"/>
          </a:p>
        </p:txBody>
      </p:sp>
      <p:sp>
        <p:nvSpPr>
          <p:cNvPr id="7" name="Text 5"/>
          <p:cNvSpPr/>
          <p:nvPr/>
        </p:nvSpPr>
        <p:spPr>
          <a:xfrm>
            <a:off x="9872067" y="3089910"/>
            <a:ext cx="360366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Informed Decision Making</a:t>
            </a:r>
            <a:endParaRPr lang="en-US" sz="2200" dirty="0"/>
          </a:p>
        </p:txBody>
      </p:sp>
      <p:sp>
        <p:nvSpPr>
          <p:cNvPr id="8" name="Text 6"/>
          <p:cNvSpPr/>
          <p:nvPr/>
        </p:nvSpPr>
        <p:spPr>
          <a:xfrm>
            <a:off x="9892316" y="344424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By starting with a clean dataset, you can be confident in the accuracy of your analysis and the decisions you make based on it, reducing the risk of costly mistakes.</a:t>
            </a:r>
            <a:endParaRPr lang="en-US" sz="1750" dirty="0"/>
          </a:p>
        </p:txBody>
      </p:sp>
      <p:pic>
        <p:nvPicPr>
          <p:cNvPr id="9" name="Picture 8" descr="A water droplet falling into water&#10;&#10;Description automatically generated">
            <a:extLst>
              <a:ext uri="{FF2B5EF4-FFF2-40B4-BE49-F238E27FC236}">
                <a16:creationId xmlns:a16="http://schemas.microsoft.com/office/drawing/2014/main" id="{9AA0150F-3FFB-B6EA-8C9B-0756463586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901961" y="7359492"/>
            <a:ext cx="1728439" cy="7905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80410" y="-78105"/>
            <a:ext cx="5561706" cy="8229600"/>
          </a:xfrm>
          <a:prstGeom prst="rect">
            <a:avLst/>
          </a:prstGeom>
        </p:spPr>
      </p:pic>
      <p:sp>
        <p:nvSpPr>
          <p:cNvPr id="3" name="Text 0"/>
          <p:cNvSpPr/>
          <p:nvPr/>
        </p:nvSpPr>
        <p:spPr>
          <a:xfrm>
            <a:off x="376386" y="670916"/>
            <a:ext cx="7472601" cy="628174"/>
          </a:xfrm>
          <a:prstGeom prst="rect">
            <a:avLst/>
          </a:prstGeom>
          <a:noFill/>
          <a:ln/>
        </p:spPr>
        <p:txBody>
          <a:bodyPr wrap="none" lIns="0" tIns="0" rIns="0" bIns="0" rtlCol="0" anchor="t"/>
          <a:lstStyle/>
          <a:p>
            <a:pPr marL="0" indent="0">
              <a:lnSpc>
                <a:spcPts val="4900"/>
              </a:lnSpc>
              <a:buNone/>
            </a:pPr>
            <a:r>
              <a:rPr lang="en-US" sz="3950" dirty="0">
                <a:solidFill>
                  <a:srgbClr val="FFFFFF"/>
                </a:solidFill>
                <a:latin typeface="Fraunces Medium" pitchFamily="34" charset="0"/>
                <a:ea typeface="Fraunces Medium" pitchFamily="34" charset="-122"/>
                <a:cs typeface="Fraunces Medium" pitchFamily="34" charset="-120"/>
              </a:rPr>
              <a:t>Utilizing SQL for Data Cleaning</a:t>
            </a:r>
            <a:endParaRPr lang="en-US" sz="3950" dirty="0"/>
          </a:p>
        </p:txBody>
      </p:sp>
      <p:sp>
        <p:nvSpPr>
          <p:cNvPr id="4" name="Shape 1"/>
          <p:cNvSpPr/>
          <p:nvPr/>
        </p:nvSpPr>
        <p:spPr>
          <a:xfrm>
            <a:off x="707146" y="1675924"/>
            <a:ext cx="22860" cy="5807273"/>
          </a:xfrm>
          <a:prstGeom prst="roundRect">
            <a:avLst>
              <a:gd name="adj" fmla="val 369372"/>
            </a:avLst>
          </a:prstGeom>
          <a:solidFill>
            <a:srgbClr val="414A70"/>
          </a:solidFill>
          <a:ln/>
        </p:spPr>
        <p:txBody>
          <a:bodyPr/>
          <a:lstStyle/>
          <a:p>
            <a:endParaRPr lang="ar-SA"/>
          </a:p>
        </p:txBody>
      </p:sp>
      <p:sp>
        <p:nvSpPr>
          <p:cNvPr id="6" name="Shape 3"/>
          <p:cNvSpPr/>
          <p:nvPr/>
        </p:nvSpPr>
        <p:spPr>
          <a:xfrm>
            <a:off x="927162" y="1753947"/>
            <a:ext cx="452318" cy="452318"/>
          </a:xfrm>
          <a:prstGeom prst="roundRect">
            <a:avLst>
              <a:gd name="adj" fmla="val 18668"/>
            </a:avLst>
          </a:prstGeom>
          <a:solidFill>
            <a:srgbClr val="283157"/>
          </a:solidFill>
          <a:ln w="7620">
            <a:solidFill>
              <a:srgbClr val="414A70"/>
            </a:solidFill>
            <a:prstDash val="solid"/>
          </a:ln>
        </p:spPr>
        <p:txBody>
          <a:bodyPr/>
          <a:lstStyle/>
          <a:p>
            <a:endParaRPr lang="ar-SA"/>
          </a:p>
        </p:txBody>
      </p:sp>
      <p:sp>
        <p:nvSpPr>
          <p:cNvPr id="8" name="Text 5"/>
          <p:cNvSpPr/>
          <p:nvPr/>
        </p:nvSpPr>
        <p:spPr>
          <a:xfrm>
            <a:off x="1853437" y="1867753"/>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Profiling</a:t>
            </a:r>
            <a:endParaRPr lang="en-US" sz="1950" dirty="0"/>
          </a:p>
        </p:txBody>
      </p:sp>
      <p:sp>
        <p:nvSpPr>
          <p:cNvPr id="9" name="Text 6"/>
          <p:cNvSpPr/>
          <p:nvPr/>
        </p:nvSpPr>
        <p:spPr>
          <a:xfrm>
            <a:off x="1379480" y="2366961"/>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Understand the structure, quality, and characteristics of your data by using SQL functions like COUNT, MIN, MAX, and DISTINCT to identify potential issues.</a:t>
            </a:r>
            <a:endParaRPr lang="en-US" sz="1550" dirty="0"/>
          </a:p>
        </p:txBody>
      </p:sp>
      <p:sp>
        <p:nvSpPr>
          <p:cNvPr id="12" name="Text 9"/>
          <p:cNvSpPr/>
          <p:nvPr/>
        </p:nvSpPr>
        <p:spPr>
          <a:xfrm>
            <a:off x="6400026" y="3980140"/>
            <a:ext cx="182761" cy="301585"/>
          </a:xfrm>
          <a:prstGeom prst="rect">
            <a:avLst/>
          </a:prstGeom>
          <a:noFill/>
          <a:ln/>
        </p:spPr>
        <p:txBody>
          <a:bodyPr wrap="none" lIns="0" tIns="0" rIns="0" bIns="0" rtlCol="0" anchor="t"/>
          <a:lstStyle/>
          <a:p>
            <a:pPr marL="0" indent="0" algn="ctr">
              <a:lnSpc>
                <a:spcPts val="2350"/>
              </a:lnSpc>
              <a:buNone/>
            </a:pPr>
            <a:endParaRPr lang="en-US" sz="2350" dirty="0"/>
          </a:p>
        </p:txBody>
      </p:sp>
      <p:sp>
        <p:nvSpPr>
          <p:cNvPr id="13" name="Text 10"/>
          <p:cNvSpPr/>
          <p:nvPr/>
        </p:nvSpPr>
        <p:spPr>
          <a:xfrm>
            <a:off x="1299465" y="3980140"/>
            <a:ext cx="2540079"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Transformation</a:t>
            </a:r>
            <a:endParaRPr lang="en-US" sz="1950" dirty="0"/>
          </a:p>
        </p:txBody>
      </p:sp>
      <p:sp>
        <p:nvSpPr>
          <p:cNvPr id="14" name="Text 11"/>
          <p:cNvSpPr/>
          <p:nvPr/>
        </p:nvSpPr>
        <p:spPr>
          <a:xfrm>
            <a:off x="1267420" y="4432458"/>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Leverage SQL's powerful data manipulation capabilities to clean, standardize, and format your data using functions like TRIM, REPLACE, and CAST.</a:t>
            </a:r>
            <a:endParaRPr lang="en-US" sz="1550" dirty="0"/>
          </a:p>
        </p:txBody>
      </p:sp>
      <p:sp>
        <p:nvSpPr>
          <p:cNvPr id="17" name="Text 14"/>
          <p:cNvSpPr/>
          <p:nvPr/>
        </p:nvSpPr>
        <p:spPr>
          <a:xfrm>
            <a:off x="6408122" y="5982891"/>
            <a:ext cx="166449" cy="301585"/>
          </a:xfrm>
          <a:prstGeom prst="rect">
            <a:avLst/>
          </a:prstGeom>
          <a:noFill/>
          <a:ln/>
        </p:spPr>
        <p:txBody>
          <a:bodyPr wrap="none" lIns="0" tIns="0" rIns="0" bIns="0" rtlCol="0" anchor="t"/>
          <a:lstStyle/>
          <a:p>
            <a:pPr marL="0" indent="0" algn="ctr">
              <a:lnSpc>
                <a:spcPts val="2350"/>
              </a:lnSpc>
              <a:buNone/>
            </a:pPr>
            <a:endParaRPr lang="en-US" sz="2350" dirty="0"/>
          </a:p>
        </p:txBody>
      </p:sp>
      <p:sp>
        <p:nvSpPr>
          <p:cNvPr id="18" name="Text 15"/>
          <p:cNvSpPr/>
          <p:nvPr/>
        </p:nvSpPr>
        <p:spPr>
          <a:xfrm>
            <a:off x="1208316" y="5898049"/>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Data Validation</a:t>
            </a:r>
            <a:endParaRPr lang="en-US" sz="1950" dirty="0"/>
          </a:p>
        </p:txBody>
      </p:sp>
      <p:sp>
        <p:nvSpPr>
          <p:cNvPr id="19" name="Text 16"/>
          <p:cNvSpPr/>
          <p:nvPr/>
        </p:nvSpPr>
        <p:spPr>
          <a:xfrm>
            <a:off x="1033244" y="6507918"/>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Implement data validation checks using SQL's conditional logic (IF, CASE) and constraints (PRIMARY KEY, UNIQUE, CHECK) to ensure data integrity.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6737"/>
          </a:xfrm>
          <a:prstGeom prst="rect">
            <a:avLst/>
          </a:prstGeom>
        </p:spPr>
      </p:pic>
      <p:sp>
        <p:nvSpPr>
          <p:cNvPr id="3" name="Text 0"/>
          <p:cNvSpPr/>
          <p:nvPr/>
        </p:nvSpPr>
        <p:spPr>
          <a:xfrm>
            <a:off x="690682" y="3009662"/>
            <a:ext cx="9066967" cy="616744"/>
          </a:xfrm>
          <a:prstGeom prst="rect">
            <a:avLst/>
          </a:prstGeom>
          <a:noFill/>
          <a:ln/>
        </p:spPr>
        <p:txBody>
          <a:bodyPr wrap="none" lIns="0" tIns="0" rIns="0" bIns="0" rtlCol="0" anchor="t"/>
          <a:lstStyle/>
          <a:p>
            <a:pPr marL="0" indent="0">
              <a:lnSpc>
                <a:spcPts val="4850"/>
              </a:lnSpc>
              <a:buNone/>
            </a:pPr>
            <a:r>
              <a:rPr lang="en-US" sz="3850" dirty="0">
                <a:solidFill>
                  <a:srgbClr val="FFFFFF"/>
                </a:solidFill>
                <a:latin typeface="Fraunces Medium" pitchFamily="34" charset="0"/>
                <a:ea typeface="Fraunces Medium" pitchFamily="34" charset="-122"/>
                <a:cs typeface="Fraunces Medium" pitchFamily="34" charset="-120"/>
              </a:rPr>
              <a:t>Key SQL Techniques for Data Cleaning</a:t>
            </a:r>
            <a:endParaRPr lang="en-US" sz="3850" dirty="0"/>
          </a:p>
        </p:txBody>
      </p:sp>
      <p:sp>
        <p:nvSpPr>
          <p:cNvPr id="4" name="Shape 1"/>
          <p:cNvSpPr/>
          <p:nvPr/>
        </p:nvSpPr>
        <p:spPr>
          <a:xfrm>
            <a:off x="690682" y="3922395"/>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5" name="Text 2"/>
          <p:cNvSpPr/>
          <p:nvPr/>
        </p:nvSpPr>
        <p:spPr>
          <a:xfrm>
            <a:off x="895588" y="4127302"/>
            <a:ext cx="2485072"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Handling Null Values</a:t>
            </a:r>
            <a:endParaRPr lang="en-US" sz="1900" dirty="0"/>
          </a:p>
        </p:txBody>
      </p:sp>
      <p:sp>
        <p:nvSpPr>
          <p:cNvPr id="6" name="Text 3"/>
          <p:cNvSpPr/>
          <p:nvPr/>
        </p:nvSpPr>
        <p:spPr>
          <a:xfrm>
            <a:off x="895588" y="4554022"/>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Use the COALESCE and IFNULL functions to replace NULL values with appropriate substitutes, ensuring your dataset is complete and consistent.</a:t>
            </a:r>
            <a:endParaRPr lang="en-US" sz="1550" dirty="0"/>
          </a:p>
        </p:txBody>
      </p:sp>
      <p:sp>
        <p:nvSpPr>
          <p:cNvPr id="7" name="Shape 4"/>
          <p:cNvSpPr/>
          <p:nvPr/>
        </p:nvSpPr>
        <p:spPr>
          <a:xfrm>
            <a:off x="7413903" y="3922395"/>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8" name="Text 5"/>
          <p:cNvSpPr/>
          <p:nvPr/>
        </p:nvSpPr>
        <p:spPr>
          <a:xfrm>
            <a:off x="7618809" y="4127302"/>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Deduplicating Data</a:t>
            </a:r>
            <a:endParaRPr lang="en-US" sz="1900" dirty="0"/>
          </a:p>
        </p:txBody>
      </p:sp>
      <p:sp>
        <p:nvSpPr>
          <p:cNvPr id="9" name="Text 6"/>
          <p:cNvSpPr/>
          <p:nvPr/>
        </p:nvSpPr>
        <p:spPr>
          <a:xfrm>
            <a:off x="7618809" y="4554022"/>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Identify and remove duplicate records using the ROW_NUMBER and PARTITION BY functions, ensuring your data is free from redundancies.</a:t>
            </a:r>
            <a:endParaRPr lang="en-US" sz="1550" dirty="0"/>
          </a:p>
        </p:txBody>
      </p:sp>
      <p:sp>
        <p:nvSpPr>
          <p:cNvPr id="10" name="Shape 7"/>
          <p:cNvSpPr/>
          <p:nvPr/>
        </p:nvSpPr>
        <p:spPr>
          <a:xfrm>
            <a:off x="620834" y="6386309"/>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11" name="Text 8"/>
          <p:cNvSpPr/>
          <p:nvPr/>
        </p:nvSpPr>
        <p:spPr>
          <a:xfrm>
            <a:off x="1040554" y="6019348"/>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Formatting Data</a:t>
            </a:r>
            <a:endParaRPr lang="en-US" sz="1900" dirty="0"/>
          </a:p>
        </p:txBody>
      </p:sp>
      <p:sp>
        <p:nvSpPr>
          <p:cNvPr id="12" name="Text 9"/>
          <p:cNvSpPr/>
          <p:nvPr/>
        </p:nvSpPr>
        <p:spPr>
          <a:xfrm>
            <a:off x="895588" y="7008197"/>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Apply string manipulation functions like REPLACE, TRIM, and UPPER/LOWER to standardize data formats and improve readability and consistency.</a:t>
            </a:r>
            <a:endParaRPr lang="en-US" sz="1550" dirty="0"/>
          </a:p>
        </p:txBody>
      </p:sp>
      <p:sp>
        <p:nvSpPr>
          <p:cNvPr id="13" name="Shape 10"/>
          <p:cNvSpPr/>
          <p:nvPr/>
        </p:nvSpPr>
        <p:spPr>
          <a:xfrm>
            <a:off x="8104465" y="6383380"/>
            <a:ext cx="6525935" cy="1783437"/>
          </a:xfrm>
          <a:prstGeom prst="roundRect">
            <a:avLst>
              <a:gd name="adj" fmla="val 4647"/>
            </a:avLst>
          </a:prstGeom>
          <a:solidFill>
            <a:srgbClr val="283157"/>
          </a:solidFill>
          <a:ln w="7620">
            <a:solidFill>
              <a:srgbClr val="414A70"/>
            </a:solidFill>
            <a:prstDash val="solid"/>
          </a:ln>
        </p:spPr>
        <p:txBody>
          <a:bodyPr/>
          <a:lstStyle/>
          <a:p>
            <a:endParaRPr lang="ar-SA"/>
          </a:p>
        </p:txBody>
      </p:sp>
      <p:sp>
        <p:nvSpPr>
          <p:cNvPr id="14" name="Text 11"/>
          <p:cNvSpPr/>
          <p:nvPr/>
        </p:nvSpPr>
        <p:spPr>
          <a:xfrm>
            <a:off x="8210133" y="6038982"/>
            <a:ext cx="2466737" cy="308372"/>
          </a:xfrm>
          <a:prstGeom prst="rect">
            <a:avLst/>
          </a:prstGeom>
          <a:noFill/>
          <a:ln/>
        </p:spPr>
        <p:txBody>
          <a:bodyPr wrap="none" lIns="0" tIns="0" rIns="0" bIns="0" rtlCol="0" anchor="t"/>
          <a:lstStyle/>
          <a:p>
            <a:pPr marL="0" indent="0">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Validating Data</a:t>
            </a:r>
            <a:endParaRPr lang="en-US" sz="1900" dirty="0"/>
          </a:p>
        </p:txBody>
      </p:sp>
      <p:sp>
        <p:nvSpPr>
          <p:cNvPr id="15" name="Text 12"/>
          <p:cNvSpPr/>
          <p:nvPr/>
        </p:nvSpPr>
        <p:spPr>
          <a:xfrm>
            <a:off x="8309371" y="6716530"/>
            <a:ext cx="6116122" cy="946904"/>
          </a:xfrm>
          <a:prstGeom prst="rect">
            <a:avLst/>
          </a:prstGeom>
          <a:noFill/>
          <a:ln/>
        </p:spPr>
        <p:txBody>
          <a:bodyPr wrap="square" lIns="0" tIns="0" rIns="0" bIns="0" rtlCol="0" anchor="t"/>
          <a:lstStyle/>
          <a:p>
            <a:pPr marL="0" indent="0">
              <a:lnSpc>
                <a:spcPts val="2450"/>
              </a:lnSpc>
              <a:buNone/>
            </a:pPr>
            <a:r>
              <a:rPr lang="en-US" sz="1550" dirty="0">
                <a:solidFill>
                  <a:srgbClr val="EBECEF"/>
                </a:solidFill>
                <a:latin typeface="Epilogue" pitchFamily="34" charset="0"/>
                <a:ea typeface="Epilogue" pitchFamily="34" charset="-122"/>
                <a:cs typeface="Epilogue" pitchFamily="34" charset="-120"/>
              </a:rPr>
              <a:t>Implement data validation checks using CASE statements, LIKE patterns, and CONSTRAINT clauses to ensure the accuracy and integrity of your data.</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text&#10;&#10;Description automatically generated">
            <a:extLst>
              <a:ext uri="{FF2B5EF4-FFF2-40B4-BE49-F238E27FC236}">
                <a16:creationId xmlns:a16="http://schemas.microsoft.com/office/drawing/2014/main" id="{B1CCFEC6-BC9B-6124-9591-03286D085E3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27951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8E0DDE02-0839-2A89-7CC3-A21C2093C6C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399046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a white screen&#10;&#10;Description automatically generated">
            <a:extLst>
              <a:ext uri="{FF2B5EF4-FFF2-40B4-BE49-F238E27FC236}">
                <a16:creationId xmlns:a16="http://schemas.microsoft.com/office/drawing/2014/main" id="{5AB76E35-7F67-9A61-AC2B-BE56156018A0}"/>
              </a:ext>
            </a:extLst>
          </p:cNvPr>
          <p:cNvPicPr>
            <a:picLocks noChangeAspect="1"/>
          </p:cNvPicPr>
          <p:nvPr/>
        </p:nvPicPr>
        <p:blipFill>
          <a:blip r:embed="rId2"/>
          <a:stretch>
            <a:fillRect/>
          </a:stretch>
        </p:blipFill>
        <p:spPr>
          <a:xfrm>
            <a:off x="0" y="1668"/>
            <a:ext cx="14630400" cy="8226264"/>
          </a:xfrm>
          <a:prstGeom prst="rect">
            <a:avLst/>
          </a:prstGeom>
        </p:spPr>
      </p:pic>
    </p:spTree>
    <p:extLst>
      <p:ext uri="{BB962C8B-B14F-4D97-AF65-F5344CB8AC3E}">
        <p14:creationId xmlns:p14="http://schemas.microsoft.com/office/powerpoint/2010/main" val="56688561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56</TotalTime>
  <Words>1079</Words>
  <Application>Microsoft Office PowerPoint</Application>
  <PresentationFormat>Custom</PresentationFormat>
  <Paragraphs>93</Paragraphs>
  <Slides>30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Century Gothic</vt:lpstr>
      <vt:lpstr>Epilogue Bold</vt:lpstr>
      <vt:lpstr>Epilogue</vt:lpstr>
      <vt:lpstr>Fraunces Medium</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mahmoud yasser</cp:lastModifiedBy>
  <cp:revision>3</cp:revision>
  <dcterms:created xsi:type="dcterms:W3CDTF">2024-10-21T21:01:10Z</dcterms:created>
  <dcterms:modified xsi:type="dcterms:W3CDTF">2024-10-21T22:43:17Z</dcterms:modified>
</cp:coreProperties>
</file>